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14"/>
  </p:notesMasterIdLst>
  <p:sldIdLst>
    <p:sldId id="256" r:id="rId2"/>
    <p:sldId id="257" r:id="rId3"/>
    <p:sldId id="261" r:id="rId4"/>
    <p:sldId id="262" r:id="rId5"/>
    <p:sldId id="267" r:id="rId6"/>
    <p:sldId id="268" r:id="rId7"/>
    <p:sldId id="263" r:id="rId8"/>
    <p:sldId id="264" r:id="rId9"/>
    <p:sldId id="266" r:id="rId10"/>
    <p:sldId id="271" r:id="rId11"/>
    <p:sldId id="269" r:id="rId12"/>
    <p:sldId id="270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66"/>
    <a:srgbClr val="FF9933"/>
    <a:srgbClr val="33CCFF"/>
    <a:srgbClr val="0099FF"/>
    <a:srgbClr val="0099C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55" autoAdjust="0"/>
    <p:restoredTop sz="94622" autoAdjust="0"/>
  </p:normalViewPr>
  <p:slideViewPr>
    <p:cSldViewPr>
      <p:cViewPr>
        <p:scale>
          <a:sx n="70" d="100"/>
          <a:sy n="70" d="100"/>
        </p:scale>
        <p:origin x="-2802" y="-9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3B2B86-1F70-4151-93DC-19937D345EB3}" type="datetimeFigureOut">
              <a:rPr lang="ro-RO" smtClean="0"/>
              <a:t>04.09.2017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A818C8-DB0D-4FD1-8987-40D18CC6301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74752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818C8-DB0D-4FD1-8987-40D18CC6301E}" type="slidenum">
              <a:rPr lang="ro-RO" smtClean="0"/>
              <a:t>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762209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524000"/>
            <a:ext cx="51054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>
                <a:solidFill>
                  <a:srgbClr val="003366"/>
                </a:solidFill>
              </a:rPr>
              <a:t>Crearea</a:t>
            </a:r>
            <a:r>
              <a:rPr lang="en-US" dirty="0" smtClean="0">
                <a:solidFill>
                  <a:srgbClr val="003366"/>
                </a:solidFill>
              </a:rPr>
              <a:t> de </a:t>
            </a:r>
            <a:r>
              <a:rPr lang="en-US" dirty="0" err="1" smtClean="0">
                <a:solidFill>
                  <a:srgbClr val="003366"/>
                </a:solidFill>
              </a:rPr>
              <a:t>avataruri</a:t>
            </a:r>
            <a:r>
              <a:rPr lang="en-US" dirty="0" smtClean="0">
                <a:solidFill>
                  <a:srgbClr val="003366"/>
                </a:solidFill>
              </a:rPr>
              <a:t> </a:t>
            </a:r>
            <a:r>
              <a:rPr lang="en-US" dirty="0" err="1" smtClean="0">
                <a:solidFill>
                  <a:srgbClr val="003366"/>
                </a:solidFill>
              </a:rPr>
              <a:t>personalizate</a:t>
            </a:r>
            <a:endParaRPr lang="ro-RO" dirty="0">
              <a:solidFill>
                <a:srgbClr val="003366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4038600"/>
            <a:ext cx="4626471" cy="1378424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 err="1">
                <a:solidFill>
                  <a:srgbClr val="002060"/>
                </a:solidFill>
              </a:rPr>
              <a:t>Coordonatori</a:t>
            </a:r>
            <a:r>
              <a:rPr lang="en-US" sz="2000" b="1" dirty="0">
                <a:solidFill>
                  <a:srgbClr val="002060"/>
                </a:solidFill>
              </a:rPr>
              <a:t> </a:t>
            </a:r>
            <a:r>
              <a:rPr lang="ro-RO" sz="2000" b="1" dirty="0" smtClean="0">
                <a:solidFill>
                  <a:srgbClr val="002060"/>
                </a:solidFill>
              </a:rPr>
              <a:t>ştiinţific:</a:t>
            </a:r>
            <a:endParaRPr lang="ro-RO" sz="2000" dirty="0">
              <a:solidFill>
                <a:srgbClr val="002060"/>
              </a:solidFill>
            </a:endParaRPr>
          </a:p>
          <a:p>
            <a:pPr algn="l"/>
            <a:r>
              <a:rPr lang="en-US" sz="2000" dirty="0">
                <a:solidFill>
                  <a:srgbClr val="002060"/>
                </a:solidFill>
              </a:rPr>
              <a:t>Prof. Dr. Ing. </a:t>
            </a:r>
            <a:r>
              <a:rPr lang="en-US" sz="2000" dirty="0" err="1" smtClean="0">
                <a:solidFill>
                  <a:srgbClr val="002060"/>
                </a:solidFill>
              </a:rPr>
              <a:t>Florica</a:t>
            </a:r>
            <a:r>
              <a:rPr lang="en-US" sz="2000" dirty="0" smtClean="0">
                <a:solidFill>
                  <a:srgbClr val="002060"/>
                </a:solidFill>
              </a:rPr>
              <a:t> MOLDOVEANU</a:t>
            </a:r>
            <a:endParaRPr lang="ro-RO" sz="2000" dirty="0">
              <a:solidFill>
                <a:srgbClr val="002060"/>
              </a:solidFill>
            </a:endParaRPr>
          </a:p>
          <a:p>
            <a:pPr algn="l"/>
            <a:endParaRPr lang="ro-RO" sz="2000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ro-RO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xmlns="" id="{CC9792ED-30E5-46C1-A1C0-BD0AB1751DE0}"/>
              </a:ext>
            </a:extLst>
          </p:cNvPr>
          <p:cNvSpPr txBox="1">
            <a:spLocks/>
          </p:cNvSpPr>
          <p:nvPr/>
        </p:nvSpPr>
        <p:spPr>
          <a:xfrm>
            <a:off x="5197534" y="5779827"/>
            <a:ext cx="3691731" cy="609600"/>
          </a:xfrm>
          <a:prstGeom prst="rect">
            <a:avLst/>
          </a:prstGeom>
        </p:spPr>
        <p:txBody>
          <a:bodyPr vert="horz" lIns="45720" tIns="0" rIns="45720" bIns="0">
            <a:normAutofit/>
          </a:bodyPr>
          <a:lstStyle>
            <a:lvl1pPr marL="0" indent="0" algn="r" rtl="0" eaLnBrk="1" latinLnBrk="0" hangingPunct="1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None/>
              <a:defRPr kumimoji="0" sz="2200" kern="1200" baseline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500"/>
              </a:spcBef>
              <a:buClr>
                <a:schemeClr val="accent4"/>
              </a:buClr>
              <a:buSzPct val="80000"/>
              <a:buFont typeface="Wingdings 2"/>
              <a:buNone/>
              <a:defRPr kumimoji="0" sz="23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400"/>
              </a:spcBef>
              <a:buClr>
                <a:schemeClr val="accent4"/>
              </a:buClr>
              <a:buSzPct val="60000"/>
              <a:buFont typeface="Wingdings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None/>
              <a:defRPr kumimoji="0" sz="20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400"/>
              </a:spcBef>
              <a:buClr>
                <a:schemeClr val="accent4"/>
              </a:buClr>
              <a:buSzPct val="70000"/>
              <a:buFont typeface="Wingdings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400"/>
              </a:spcBef>
              <a:buClr>
                <a:schemeClr val="accent4"/>
              </a:buClr>
              <a:buSzPct val="80000"/>
              <a:buFont typeface="Wingdings 2"/>
              <a:buNone/>
              <a:defRPr kumimoji="0" sz="18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00"/>
              </a:spcBef>
              <a:buClr>
                <a:schemeClr val="accent4"/>
              </a:buClr>
              <a:buSzPct val="100000"/>
              <a:buNone/>
              <a:defRPr kumimoji="0" sz="1600" kern="1200" baseline="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ctr"/>
            <a:r>
              <a:rPr lang="ro-RO" dirty="0">
                <a:solidFill>
                  <a:srgbClr val="002060"/>
                </a:solidFill>
              </a:rPr>
              <a:t>Absolvent</a:t>
            </a:r>
            <a:r>
              <a:rPr lang="en-US" dirty="0">
                <a:solidFill>
                  <a:srgbClr val="002060"/>
                </a:solidFill>
              </a:rPr>
              <a:t>: </a:t>
            </a:r>
            <a:r>
              <a:rPr lang="en-US" dirty="0" smtClean="0">
                <a:solidFill>
                  <a:srgbClr val="002060"/>
                </a:solidFill>
              </a:rPr>
              <a:t>Octavian DAVID</a:t>
            </a:r>
            <a:endParaRPr lang="ro-RO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55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3366"/>
                </a:solidFill>
              </a:rPr>
              <a:t>De </a:t>
            </a:r>
            <a:r>
              <a:rPr lang="en-US" dirty="0" err="1" smtClean="0">
                <a:solidFill>
                  <a:srgbClr val="003366"/>
                </a:solidFill>
              </a:rPr>
              <a:t>ce</a:t>
            </a:r>
            <a:r>
              <a:rPr lang="en-US" dirty="0" smtClean="0">
                <a:solidFill>
                  <a:srgbClr val="003366"/>
                </a:solidFill>
              </a:rPr>
              <a:t> Unity </a:t>
            </a:r>
            <a:r>
              <a:rPr lang="en-US" dirty="0" err="1" smtClean="0">
                <a:solidFill>
                  <a:srgbClr val="003366"/>
                </a:solidFill>
              </a:rPr>
              <a:t>si</a:t>
            </a:r>
            <a:r>
              <a:rPr lang="en-US" dirty="0" smtClean="0">
                <a:solidFill>
                  <a:srgbClr val="003366"/>
                </a:solidFill>
              </a:rPr>
              <a:t> </a:t>
            </a:r>
            <a:r>
              <a:rPr lang="en-US" dirty="0" err="1" smtClean="0">
                <a:solidFill>
                  <a:srgbClr val="003366"/>
                </a:solidFill>
              </a:rPr>
              <a:t>MakeHuman</a:t>
            </a:r>
            <a:r>
              <a:rPr lang="en-US" dirty="0" smtClean="0">
                <a:solidFill>
                  <a:srgbClr val="003366"/>
                </a:solidFill>
              </a:rPr>
              <a:t>?</a:t>
            </a:r>
            <a:endParaRPr lang="en-US" dirty="0">
              <a:solidFill>
                <a:srgbClr val="00336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003366"/>
                </a:solidFill>
              </a:rPr>
              <a:t>Ambele</a:t>
            </a:r>
            <a:r>
              <a:rPr lang="en-US" dirty="0" smtClean="0">
                <a:solidFill>
                  <a:srgbClr val="003366"/>
                </a:solidFill>
              </a:rPr>
              <a:t> </a:t>
            </a:r>
            <a:r>
              <a:rPr lang="en-US" dirty="0" err="1" smtClean="0">
                <a:solidFill>
                  <a:srgbClr val="003366"/>
                </a:solidFill>
              </a:rPr>
              <a:t>sunt</a:t>
            </a:r>
            <a:r>
              <a:rPr lang="en-US" dirty="0" smtClean="0">
                <a:solidFill>
                  <a:srgbClr val="003366"/>
                </a:solidFill>
              </a:rPr>
              <a:t> </a:t>
            </a:r>
            <a:r>
              <a:rPr lang="en-US" dirty="0" err="1" smtClean="0">
                <a:solidFill>
                  <a:srgbClr val="003366"/>
                </a:solidFill>
              </a:rPr>
              <a:t>folosite</a:t>
            </a:r>
            <a:r>
              <a:rPr lang="en-US" dirty="0" smtClean="0">
                <a:solidFill>
                  <a:srgbClr val="003366"/>
                </a:solidFill>
              </a:rPr>
              <a:t> in special in </a:t>
            </a:r>
            <a:r>
              <a:rPr lang="en-US" dirty="0" err="1" smtClean="0">
                <a:solidFill>
                  <a:srgbClr val="003366"/>
                </a:solidFill>
              </a:rPr>
              <a:t>grafica</a:t>
            </a:r>
            <a:endParaRPr lang="en-US" dirty="0" smtClean="0">
              <a:solidFill>
                <a:srgbClr val="003366"/>
              </a:solidFill>
            </a:endParaRPr>
          </a:p>
          <a:p>
            <a:r>
              <a:rPr lang="en-US" dirty="0" err="1" smtClean="0">
                <a:solidFill>
                  <a:srgbClr val="003366"/>
                </a:solidFill>
              </a:rPr>
              <a:t>Generare</a:t>
            </a:r>
            <a:r>
              <a:rPr lang="en-US" dirty="0" smtClean="0">
                <a:solidFill>
                  <a:srgbClr val="003366"/>
                </a:solidFill>
              </a:rPr>
              <a:t> </a:t>
            </a:r>
            <a:r>
              <a:rPr lang="en-US" dirty="0" err="1" smtClean="0">
                <a:solidFill>
                  <a:srgbClr val="003366"/>
                </a:solidFill>
              </a:rPr>
              <a:t>foarte</a:t>
            </a:r>
            <a:r>
              <a:rPr lang="en-US" dirty="0" smtClean="0">
                <a:solidFill>
                  <a:srgbClr val="003366"/>
                </a:solidFill>
              </a:rPr>
              <a:t> </a:t>
            </a:r>
            <a:r>
              <a:rPr lang="en-US" dirty="0" err="1" smtClean="0">
                <a:solidFill>
                  <a:srgbClr val="003366"/>
                </a:solidFill>
              </a:rPr>
              <a:t>usoara</a:t>
            </a:r>
            <a:r>
              <a:rPr lang="en-US" dirty="0" smtClean="0">
                <a:solidFill>
                  <a:srgbClr val="003366"/>
                </a:solidFill>
              </a:rPr>
              <a:t> de </a:t>
            </a:r>
            <a:r>
              <a:rPr lang="en-US" dirty="0" err="1" smtClean="0">
                <a:solidFill>
                  <a:srgbClr val="003366"/>
                </a:solidFill>
              </a:rPr>
              <a:t>modele</a:t>
            </a:r>
            <a:r>
              <a:rPr lang="en-US" dirty="0" smtClean="0">
                <a:solidFill>
                  <a:srgbClr val="003366"/>
                </a:solidFill>
              </a:rPr>
              <a:t> </a:t>
            </a:r>
            <a:r>
              <a:rPr lang="en-US" dirty="0" err="1" smtClean="0">
                <a:solidFill>
                  <a:srgbClr val="003366"/>
                </a:solidFill>
              </a:rPr>
              <a:t>umane</a:t>
            </a:r>
            <a:endParaRPr lang="en-US" dirty="0" smtClean="0">
              <a:solidFill>
                <a:srgbClr val="003366"/>
              </a:solidFill>
            </a:endParaRPr>
          </a:p>
          <a:p>
            <a:r>
              <a:rPr lang="en-US" dirty="0" err="1" smtClean="0">
                <a:solidFill>
                  <a:srgbClr val="003366"/>
                </a:solidFill>
              </a:rPr>
              <a:t>MakeHuman</a:t>
            </a:r>
            <a:r>
              <a:rPr lang="en-US" dirty="0" smtClean="0">
                <a:solidFill>
                  <a:srgbClr val="003366"/>
                </a:solidFill>
              </a:rPr>
              <a:t> </a:t>
            </a:r>
            <a:r>
              <a:rPr lang="en-US" dirty="0" err="1" smtClean="0">
                <a:solidFill>
                  <a:srgbClr val="003366"/>
                </a:solidFill>
              </a:rPr>
              <a:t>este</a:t>
            </a:r>
            <a:r>
              <a:rPr lang="en-US" dirty="0" smtClean="0">
                <a:solidFill>
                  <a:srgbClr val="003366"/>
                </a:solidFill>
              </a:rPr>
              <a:t> </a:t>
            </a:r>
            <a:r>
              <a:rPr lang="en-US" dirty="0" err="1" smtClean="0">
                <a:solidFill>
                  <a:srgbClr val="003366"/>
                </a:solidFill>
              </a:rPr>
              <a:t>unul</a:t>
            </a:r>
            <a:r>
              <a:rPr lang="en-US" dirty="0" smtClean="0">
                <a:solidFill>
                  <a:srgbClr val="003366"/>
                </a:solidFill>
              </a:rPr>
              <a:t> din </a:t>
            </a:r>
            <a:r>
              <a:rPr lang="en-US" dirty="0" err="1" smtClean="0">
                <a:solidFill>
                  <a:srgbClr val="003366"/>
                </a:solidFill>
              </a:rPr>
              <a:t>cele</a:t>
            </a:r>
            <a:r>
              <a:rPr lang="en-US" dirty="0" smtClean="0">
                <a:solidFill>
                  <a:srgbClr val="003366"/>
                </a:solidFill>
              </a:rPr>
              <a:t> </a:t>
            </a:r>
            <a:r>
              <a:rPr lang="en-US" dirty="0" err="1" smtClean="0">
                <a:solidFill>
                  <a:srgbClr val="003366"/>
                </a:solidFill>
              </a:rPr>
              <a:t>mai</a:t>
            </a:r>
            <a:r>
              <a:rPr lang="en-US" dirty="0" smtClean="0">
                <a:solidFill>
                  <a:srgbClr val="003366"/>
                </a:solidFill>
              </a:rPr>
              <a:t> </a:t>
            </a:r>
            <a:r>
              <a:rPr lang="en-US" dirty="0" err="1" smtClean="0">
                <a:solidFill>
                  <a:srgbClr val="003366"/>
                </a:solidFill>
              </a:rPr>
              <a:t>cunoscute</a:t>
            </a:r>
            <a:r>
              <a:rPr lang="en-US" dirty="0" smtClean="0">
                <a:solidFill>
                  <a:srgbClr val="003366"/>
                </a:solidFill>
              </a:rPr>
              <a:t> </a:t>
            </a:r>
            <a:r>
              <a:rPr lang="en-US" dirty="0" err="1" smtClean="0">
                <a:solidFill>
                  <a:srgbClr val="003366"/>
                </a:solidFill>
              </a:rPr>
              <a:t>programe</a:t>
            </a:r>
            <a:r>
              <a:rPr lang="en-US" dirty="0" smtClean="0">
                <a:solidFill>
                  <a:srgbClr val="003366"/>
                </a:solidFill>
              </a:rPr>
              <a:t> </a:t>
            </a:r>
            <a:r>
              <a:rPr lang="en-US" dirty="0" err="1" smtClean="0">
                <a:solidFill>
                  <a:srgbClr val="003366"/>
                </a:solidFill>
              </a:rPr>
              <a:t>pentru</a:t>
            </a:r>
            <a:r>
              <a:rPr lang="en-US" dirty="0" smtClean="0">
                <a:solidFill>
                  <a:srgbClr val="003366"/>
                </a:solidFill>
              </a:rPr>
              <a:t> </a:t>
            </a:r>
            <a:r>
              <a:rPr lang="en-US" dirty="0" err="1" smtClean="0">
                <a:solidFill>
                  <a:srgbClr val="003366"/>
                </a:solidFill>
              </a:rPr>
              <a:t>personalizare</a:t>
            </a:r>
            <a:r>
              <a:rPr lang="en-US" dirty="0" smtClean="0">
                <a:solidFill>
                  <a:srgbClr val="003366"/>
                </a:solidFill>
              </a:rPr>
              <a:t> </a:t>
            </a:r>
            <a:r>
              <a:rPr lang="en-US" dirty="0" smtClean="0">
                <a:solidFill>
                  <a:srgbClr val="003366"/>
                </a:solidFill>
              </a:rPr>
              <a:t>de </a:t>
            </a:r>
            <a:r>
              <a:rPr lang="en-US" dirty="0" err="1" smtClean="0">
                <a:solidFill>
                  <a:srgbClr val="003366"/>
                </a:solidFill>
              </a:rPr>
              <a:t>avataruri</a:t>
            </a:r>
            <a:endParaRPr lang="en-US" dirty="0" smtClean="0">
              <a:solidFill>
                <a:srgbClr val="003366"/>
              </a:solidFill>
            </a:endParaRPr>
          </a:p>
          <a:p>
            <a:r>
              <a:rPr lang="en-US" dirty="0" smtClean="0">
                <a:solidFill>
                  <a:srgbClr val="003366"/>
                </a:solidFill>
              </a:rPr>
              <a:t>Unity </a:t>
            </a:r>
            <a:r>
              <a:rPr lang="en-US" dirty="0" err="1" smtClean="0">
                <a:solidFill>
                  <a:srgbClr val="003366"/>
                </a:solidFill>
              </a:rPr>
              <a:t>este</a:t>
            </a:r>
            <a:r>
              <a:rPr lang="en-US" dirty="0">
                <a:solidFill>
                  <a:srgbClr val="003366"/>
                </a:solidFill>
              </a:rPr>
              <a:t> </a:t>
            </a:r>
            <a:r>
              <a:rPr lang="en-US" dirty="0" err="1" smtClean="0">
                <a:solidFill>
                  <a:srgbClr val="003366"/>
                </a:solidFill>
              </a:rPr>
              <a:t>folosit</a:t>
            </a:r>
            <a:r>
              <a:rPr lang="en-US" dirty="0" smtClean="0">
                <a:solidFill>
                  <a:srgbClr val="003366"/>
                </a:solidFill>
              </a:rPr>
              <a:t> in special </a:t>
            </a:r>
            <a:r>
              <a:rPr lang="en-US" dirty="0" err="1" smtClean="0">
                <a:solidFill>
                  <a:srgbClr val="003366"/>
                </a:solidFill>
              </a:rPr>
              <a:t>pentru</a:t>
            </a:r>
            <a:r>
              <a:rPr lang="en-US" dirty="0" smtClean="0">
                <a:solidFill>
                  <a:srgbClr val="003366"/>
                </a:solidFill>
              </a:rPr>
              <a:t> </a:t>
            </a:r>
            <a:r>
              <a:rPr lang="en-US" dirty="0" err="1" smtClean="0">
                <a:solidFill>
                  <a:srgbClr val="003366"/>
                </a:solidFill>
              </a:rPr>
              <a:t>jocurile</a:t>
            </a:r>
            <a:r>
              <a:rPr lang="en-US" dirty="0" smtClean="0">
                <a:solidFill>
                  <a:srgbClr val="003366"/>
                </a:solidFill>
              </a:rPr>
              <a:t> </a:t>
            </a:r>
            <a:r>
              <a:rPr lang="en-US" dirty="0" err="1" smtClean="0">
                <a:solidFill>
                  <a:srgbClr val="003366"/>
                </a:solidFill>
              </a:rPr>
              <a:t>pe</a:t>
            </a:r>
            <a:r>
              <a:rPr lang="en-US" dirty="0" smtClean="0">
                <a:solidFill>
                  <a:srgbClr val="003366"/>
                </a:solidFill>
              </a:rPr>
              <a:t> calculator</a:t>
            </a:r>
          </a:p>
          <a:p>
            <a:r>
              <a:rPr lang="en-US" dirty="0" err="1" smtClean="0">
                <a:solidFill>
                  <a:srgbClr val="003366"/>
                </a:solidFill>
              </a:rPr>
              <a:t>Aplicatia</a:t>
            </a:r>
            <a:r>
              <a:rPr lang="en-US" dirty="0" smtClean="0">
                <a:solidFill>
                  <a:srgbClr val="003366"/>
                </a:solidFill>
              </a:rPr>
              <a:t> </a:t>
            </a:r>
            <a:r>
              <a:rPr lang="en-US" dirty="0" err="1" smtClean="0">
                <a:solidFill>
                  <a:srgbClr val="003366"/>
                </a:solidFill>
              </a:rPr>
              <a:t>aduce</a:t>
            </a:r>
            <a:r>
              <a:rPr lang="en-US" dirty="0" smtClean="0">
                <a:solidFill>
                  <a:srgbClr val="003366"/>
                </a:solidFill>
              </a:rPr>
              <a:t> cu </a:t>
            </a:r>
            <a:r>
              <a:rPr lang="en-US" dirty="0" err="1" smtClean="0">
                <a:solidFill>
                  <a:srgbClr val="003366"/>
                </a:solidFill>
              </a:rPr>
              <a:t>crearea</a:t>
            </a:r>
            <a:r>
              <a:rPr lang="en-US" dirty="0" smtClean="0">
                <a:solidFill>
                  <a:srgbClr val="003366"/>
                </a:solidFill>
              </a:rPr>
              <a:t> </a:t>
            </a:r>
            <a:r>
              <a:rPr lang="en-US" dirty="0" err="1" smtClean="0">
                <a:solidFill>
                  <a:srgbClr val="003366"/>
                </a:solidFill>
              </a:rPr>
              <a:t>unui</a:t>
            </a:r>
            <a:r>
              <a:rPr lang="en-US" dirty="0" smtClean="0">
                <a:solidFill>
                  <a:srgbClr val="003366"/>
                </a:solidFill>
              </a:rPr>
              <a:t> </a:t>
            </a:r>
            <a:r>
              <a:rPr lang="en-US" dirty="0" err="1" smtClean="0">
                <a:solidFill>
                  <a:srgbClr val="003366"/>
                </a:solidFill>
              </a:rPr>
              <a:t>personaj</a:t>
            </a:r>
            <a:r>
              <a:rPr lang="en-US" dirty="0" smtClean="0">
                <a:solidFill>
                  <a:srgbClr val="003366"/>
                </a:solidFill>
              </a:rPr>
              <a:t> din </a:t>
            </a:r>
            <a:r>
              <a:rPr lang="en-US" dirty="0" err="1" smtClean="0">
                <a:solidFill>
                  <a:srgbClr val="003366"/>
                </a:solidFill>
              </a:rPr>
              <a:t>jocuri</a:t>
            </a:r>
            <a:endParaRPr lang="en-US" dirty="0" smtClean="0">
              <a:solidFill>
                <a:srgbClr val="003366"/>
              </a:solidFill>
            </a:endParaRPr>
          </a:p>
          <a:p>
            <a:r>
              <a:rPr lang="en-US" dirty="0" err="1" smtClean="0">
                <a:solidFill>
                  <a:srgbClr val="003366"/>
                </a:solidFill>
              </a:rPr>
              <a:t>Interfete</a:t>
            </a:r>
            <a:r>
              <a:rPr lang="en-US" dirty="0" smtClean="0">
                <a:solidFill>
                  <a:srgbClr val="003366"/>
                </a:solidFill>
              </a:rPr>
              <a:t> user-friendly intuitive</a:t>
            </a:r>
            <a:endParaRPr lang="en-US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96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err="1" smtClean="0">
                <a:solidFill>
                  <a:srgbClr val="003366"/>
                </a:solidFill>
              </a:rPr>
              <a:t>Concluzii</a:t>
            </a:r>
            <a:r>
              <a:rPr lang="ro-RO" dirty="0"/>
              <a:t/>
            </a:r>
            <a:br>
              <a:rPr lang="ro-RO" dirty="0"/>
            </a:br>
            <a:endParaRPr lang="ro-R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err="1" smtClean="0">
                <a:solidFill>
                  <a:srgbClr val="003366"/>
                </a:solidFill>
              </a:rPr>
              <a:t>Aplicatia</a:t>
            </a:r>
            <a:r>
              <a:rPr lang="en-US" sz="3600" dirty="0" smtClean="0">
                <a:solidFill>
                  <a:srgbClr val="003366"/>
                </a:solidFill>
              </a:rPr>
              <a:t> </a:t>
            </a:r>
            <a:r>
              <a:rPr lang="en-US" sz="3600" dirty="0" err="1" smtClean="0">
                <a:solidFill>
                  <a:srgbClr val="003366"/>
                </a:solidFill>
              </a:rPr>
              <a:t>este</a:t>
            </a:r>
            <a:r>
              <a:rPr lang="en-US" sz="3600" dirty="0" smtClean="0">
                <a:solidFill>
                  <a:srgbClr val="003366"/>
                </a:solidFill>
              </a:rPr>
              <a:t> </a:t>
            </a:r>
            <a:r>
              <a:rPr lang="en-US" sz="3600" dirty="0" err="1" smtClean="0">
                <a:solidFill>
                  <a:srgbClr val="003366"/>
                </a:solidFill>
              </a:rPr>
              <a:t>usor</a:t>
            </a:r>
            <a:r>
              <a:rPr lang="en-US" sz="3600" dirty="0" smtClean="0">
                <a:solidFill>
                  <a:srgbClr val="003366"/>
                </a:solidFill>
              </a:rPr>
              <a:t> de </a:t>
            </a:r>
            <a:r>
              <a:rPr lang="en-US" sz="3600" dirty="0" err="1" smtClean="0">
                <a:solidFill>
                  <a:srgbClr val="003366"/>
                </a:solidFill>
              </a:rPr>
              <a:t>folosit</a:t>
            </a:r>
            <a:endParaRPr lang="ro-RO" sz="3600" dirty="0">
              <a:solidFill>
                <a:srgbClr val="003366"/>
              </a:solidFill>
            </a:endParaRPr>
          </a:p>
          <a:p>
            <a:r>
              <a:rPr lang="en-US" sz="3600" dirty="0" err="1" smtClean="0">
                <a:solidFill>
                  <a:srgbClr val="003366"/>
                </a:solidFill>
              </a:rPr>
              <a:t>Interfata</a:t>
            </a:r>
            <a:r>
              <a:rPr lang="en-US" sz="3600" dirty="0" smtClean="0">
                <a:solidFill>
                  <a:srgbClr val="003366"/>
                </a:solidFill>
              </a:rPr>
              <a:t> </a:t>
            </a:r>
            <a:r>
              <a:rPr lang="en-US" sz="3600" dirty="0" err="1" smtClean="0">
                <a:solidFill>
                  <a:srgbClr val="003366"/>
                </a:solidFill>
              </a:rPr>
              <a:t>grafica</a:t>
            </a:r>
            <a:r>
              <a:rPr lang="en-US" sz="3600" dirty="0" smtClean="0">
                <a:solidFill>
                  <a:srgbClr val="003366"/>
                </a:solidFill>
              </a:rPr>
              <a:t> user-friendly </a:t>
            </a:r>
            <a:r>
              <a:rPr lang="en-US" sz="3600" dirty="0" err="1" smtClean="0">
                <a:solidFill>
                  <a:srgbClr val="003366"/>
                </a:solidFill>
              </a:rPr>
              <a:t>intuitiva</a:t>
            </a:r>
            <a:endParaRPr lang="ro-RO" sz="3600" dirty="0">
              <a:solidFill>
                <a:srgbClr val="003366"/>
              </a:solidFill>
            </a:endParaRPr>
          </a:p>
          <a:p>
            <a:r>
              <a:rPr lang="en-US" sz="3600" dirty="0" err="1" smtClean="0">
                <a:solidFill>
                  <a:srgbClr val="003366"/>
                </a:solidFill>
              </a:rPr>
              <a:t>Diversitate</a:t>
            </a:r>
            <a:r>
              <a:rPr lang="en-US" sz="3600" dirty="0" smtClean="0">
                <a:solidFill>
                  <a:srgbClr val="003366"/>
                </a:solidFill>
              </a:rPr>
              <a:t> de feature-</a:t>
            </a:r>
            <a:r>
              <a:rPr lang="en-US" sz="3600" dirty="0" err="1" smtClean="0">
                <a:solidFill>
                  <a:srgbClr val="003366"/>
                </a:solidFill>
              </a:rPr>
              <a:t>uri</a:t>
            </a:r>
            <a:endParaRPr lang="ro-RO" sz="3600" dirty="0">
              <a:solidFill>
                <a:srgbClr val="003366"/>
              </a:solidFill>
            </a:endParaRPr>
          </a:p>
          <a:p>
            <a:r>
              <a:rPr lang="en-US" sz="3600" dirty="0" err="1" smtClean="0">
                <a:solidFill>
                  <a:srgbClr val="003366"/>
                </a:solidFill>
              </a:rPr>
              <a:t>Avatarul</a:t>
            </a:r>
            <a:r>
              <a:rPr lang="en-US" sz="3600" dirty="0" smtClean="0">
                <a:solidFill>
                  <a:srgbClr val="003366"/>
                </a:solidFill>
              </a:rPr>
              <a:t> se </a:t>
            </a:r>
            <a:r>
              <a:rPr lang="en-US" sz="3600" dirty="0" err="1" smtClean="0">
                <a:solidFill>
                  <a:srgbClr val="003366"/>
                </a:solidFill>
              </a:rPr>
              <a:t>creaza</a:t>
            </a:r>
            <a:r>
              <a:rPr lang="en-US" sz="3600" dirty="0" smtClean="0">
                <a:solidFill>
                  <a:srgbClr val="003366"/>
                </a:solidFill>
              </a:rPr>
              <a:t> </a:t>
            </a:r>
            <a:r>
              <a:rPr lang="en-US" sz="3600" dirty="0" err="1" smtClean="0">
                <a:solidFill>
                  <a:srgbClr val="003366"/>
                </a:solidFill>
              </a:rPr>
              <a:t>foarte</a:t>
            </a:r>
            <a:r>
              <a:rPr lang="en-US" sz="3600" dirty="0" smtClean="0">
                <a:solidFill>
                  <a:srgbClr val="003366"/>
                </a:solidFill>
              </a:rPr>
              <a:t> rapid</a:t>
            </a:r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5387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98" y="432178"/>
            <a:ext cx="8342841" cy="55114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1447800"/>
            <a:ext cx="4876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rgbClr val="33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>AVATAR</a:t>
            </a:r>
            <a:endParaRPr lang="en-US" sz="6600" dirty="0">
              <a:solidFill>
                <a:srgbClr val="33C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itchFamily="8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89946" y="6111262"/>
            <a:ext cx="495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002060"/>
                </a:solidFill>
                <a:cs typeface="David" pitchFamily="34" charset="-79"/>
              </a:rPr>
              <a:t>V</a:t>
            </a:r>
            <a:r>
              <a:rPr lang="en-US" sz="4000" b="1" dirty="0">
                <a:solidFill>
                  <a:srgbClr val="002060"/>
                </a:solidFill>
                <a:cs typeface="David" pitchFamily="34" charset="-79"/>
              </a:rPr>
              <a:t>Ă</a:t>
            </a:r>
            <a:r>
              <a:rPr lang="en-US" sz="4000" b="1" dirty="0" smtClean="0">
                <a:solidFill>
                  <a:srgbClr val="002060"/>
                </a:solidFill>
                <a:cs typeface="David" pitchFamily="34" charset="-79"/>
              </a:rPr>
              <a:t> MULŢUMESC</a:t>
            </a:r>
            <a:endParaRPr lang="en-US" sz="4000" b="1" dirty="0">
              <a:solidFill>
                <a:srgbClr val="002060"/>
              </a:solidFill>
              <a:cs typeface="David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9296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6000" dirty="0" err="1">
                <a:solidFill>
                  <a:srgbClr val="003366"/>
                </a:solidFill>
              </a:rPr>
              <a:t>Cuprins</a:t>
            </a:r>
            <a:r>
              <a:rPr lang="ro-RO" dirty="0"/>
              <a:t/>
            </a:r>
            <a:br>
              <a:rPr lang="ro-RO" dirty="0"/>
            </a:br>
            <a:endParaRPr lang="ro-RO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288" indent="0">
              <a:buNone/>
            </a:pPr>
            <a:endParaRPr lang="en-US" dirty="0">
              <a:solidFill>
                <a:srgbClr val="003366"/>
              </a:solidFill>
            </a:endParaRPr>
          </a:p>
          <a:p>
            <a:pPr marL="475488" indent="-457200">
              <a:buFont typeface="+mj-lt"/>
              <a:buAutoNum type="arabicPeriod"/>
            </a:pPr>
            <a:endParaRPr lang="en-US" dirty="0" smtClean="0">
              <a:solidFill>
                <a:srgbClr val="003366"/>
              </a:solidFill>
            </a:endParaRPr>
          </a:p>
          <a:p>
            <a:pPr marL="475488" indent="-457200">
              <a:buFont typeface="+mj-lt"/>
              <a:buAutoNum type="arabicPeriod"/>
            </a:pPr>
            <a:r>
              <a:rPr lang="en-US" dirty="0" err="1" smtClean="0">
                <a:solidFill>
                  <a:srgbClr val="003366"/>
                </a:solidFill>
              </a:rPr>
              <a:t>Ce</a:t>
            </a:r>
            <a:r>
              <a:rPr lang="en-US" dirty="0" smtClean="0">
                <a:solidFill>
                  <a:srgbClr val="003366"/>
                </a:solidFill>
              </a:rPr>
              <a:t> </a:t>
            </a:r>
            <a:r>
              <a:rPr lang="en-US" dirty="0" err="1" smtClean="0">
                <a:solidFill>
                  <a:srgbClr val="003366"/>
                </a:solidFill>
              </a:rPr>
              <a:t>este</a:t>
            </a:r>
            <a:r>
              <a:rPr lang="en-US" dirty="0" smtClean="0">
                <a:solidFill>
                  <a:srgbClr val="003366"/>
                </a:solidFill>
              </a:rPr>
              <a:t> un avatar? La </a:t>
            </a:r>
            <a:r>
              <a:rPr lang="en-US" dirty="0" err="1" smtClean="0">
                <a:solidFill>
                  <a:srgbClr val="003366"/>
                </a:solidFill>
              </a:rPr>
              <a:t>ce</a:t>
            </a:r>
            <a:r>
              <a:rPr lang="en-US" dirty="0" smtClean="0">
                <a:solidFill>
                  <a:srgbClr val="003366"/>
                </a:solidFill>
              </a:rPr>
              <a:t> se </a:t>
            </a:r>
            <a:r>
              <a:rPr lang="en-US" dirty="0" err="1" smtClean="0">
                <a:solidFill>
                  <a:srgbClr val="003366"/>
                </a:solidFill>
              </a:rPr>
              <a:t>foloseste</a:t>
            </a:r>
            <a:r>
              <a:rPr lang="en-US" dirty="0" smtClean="0">
                <a:solidFill>
                  <a:srgbClr val="003366"/>
                </a:solidFill>
              </a:rPr>
              <a:t>?</a:t>
            </a:r>
          </a:p>
          <a:p>
            <a:pPr marL="475488" indent="-457200">
              <a:buFont typeface="+mj-lt"/>
              <a:buAutoNum type="arabicPeriod"/>
            </a:pPr>
            <a:r>
              <a:rPr lang="en-US" dirty="0" err="1" smtClean="0">
                <a:solidFill>
                  <a:srgbClr val="003366"/>
                </a:solidFill>
              </a:rPr>
              <a:t>Descrierea</a:t>
            </a:r>
            <a:r>
              <a:rPr lang="en-US" dirty="0" smtClean="0">
                <a:solidFill>
                  <a:srgbClr val="003366"/>
                </a:solidFill>
              </a:rPr>
              <a:t> </a:t>
            </a:r>
            <a:r>
              <a:rPr lang="en-US" dirty="0" err="1" smtClean="0">
                <a:solidFill>
                  <a:srgbClr val="003366"/>
                </a:solidFill>
              </a:rPr>
              <a:t>aplicatiei</a:t>
            </a:r>
            <a:endParaRPr lang="ro-RO" dirty="0">
              <a:solidFill>
                <a:srgbClr val="003366"/>
              </a:solidFill>
            </a:endParaRPr>
          </a:p>
          <a:p>
            <a:pPr marL="475488" indent="-457200">
              <a:buFont typeface="+mj-lt"/>
              <a:buAutoNum type="arabicPeriod"/>
            </a:pPr>
            <a:r>
              <a:rPr lang="en-US" dirty="0" err="1" smtClean="0">
                <a:solidFill>
                  <a:srgbClr val="003366"/>
                </a:solidFill>
              </a:rPr>
              <a:t>Tehnologiile</a:t>
            </a:r>
            <a:r>
              <a:rPr lang="en-US" dirty="0" smtClean="0">
                <a:solidFill>
                  <a:srgbClr val="003366"/>
                </a:solidFill>
              </a:rPr>
              <a:t> </a:t>
            </a:r>
            <a:r>
              <a:rPr lang="en-US" dirty="0" err="1" smtClean="0">
                <a:solidFill>
                  <a:srgbClr val="003366"/>
                </a:solidFill>
              </a:rPr>
              <a:t>folosite</a:t>
            </a:r>
            <a:endParaRPr lang="ro-RO" dirty="0">
              <a:solidFill>
                <a:srgbClr val="003366"/>
              </a:solidFill>
            </a:endParaRPr>
          </a:p>
          <a:p>
            <a:pPr marL="475488" indent="-457200">
              <a:buFont typeface="+mj-lt"/>
              <a:buAutoNum type="arabicPeriod"/>
            </a:pPr>
            <a:r>
              <a:rPr lang="en-US" dirty="0" err="1" smtClean="0">
                <a:solidFill>
                  <a:srgbClr val="003366"/>
                </a:solidFill>
              </a:rPr>
              <a:t>Concluzii</a:t>
            </a:r>
            <a:endParaRPr lang="en-US" dirty="0">
              <a:solidFill>
                <a:srgbClr val="003366"/>
              </a:solidFill>
            </a:endParaRPr>
          </a:p>
          <a:p>
            <a:pPr marL="475488" indent="-457200">
              <a:buFont typeface="+mj-lt"/>
              <a:buAutoNum type="arabicPeriod"/>
            </a:pP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839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 err="1" smtClean="0">
                <a:solidFill>
                  <a:srgbClr val="003366"/>
                </a:solidFill>
              </a:rPr>
              <a:t>Avatarul</a:t>
            </a:r>
            <a:endParaRPr lang="ro-RO" sz="5400" dirty="0">
              <a:solidFill>
                <a:srgbClr val="003366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9416"/>
            <a:ext cx="7620000" cy="4846320"/>
          </a:xfrm>
        </p:spPr>
        <p:txBody>
          <a:bodyPr/>
          <a:lstStyle/>
          <a:p>
            <a:r>
              <a:rPr lang="en-US" dirty="0">
                <a:solidFill>
                  <a:srgbClr val="003366"/>
                </a:solidFill>
              </a:rPr>
              <a:t>I</a:t>
            </a:r>
            <a:r>
              <a:rPr lang="ro-RO" dirty="0" smtClean="0">
                <a:solidFill>
                  <a:srgbClr val="003366"/>
                </a:solidFill>
              </a:rPr>
              <a:t>si </a:t>
            </a:r>
            <a:r>
              <a:rPr lang="ro-RO" dirty="0">
                <a:solidFill>
                  <a:srgbClr val="003366"/>
                </a:solidFill>
              </a:rPr>
              <a:t>are originea in hinduism, unde inseamna “intruparea” unei zeitati intr-o forma </a:t>
            </a:r>
            <a:r>
              <a:rPr lang="ro-RO" dirty="0" smtClean="0">
                <a:solidFill>
                  <a:srgbClr val="003366"/>
                </a:solidFill>
              </a:rPr>
              <a:t>terestra</a:t>
            </a:r>
            <a:endParaRPr lang="ro-RO" dirty="0">
              <a:solidFill>
                <a:srgbClr val="003366"/>
              </a:solidFill>
            </a:endParaRPr>
          </a:p>
          <a:p>
            <a:r>
              <a:rPr lang="en-US" dirty="0" smtClean="0">
                <a:solidFill>
                  <a:srgbClr val="003366"/>
                </a:solidFill>
              </a:rPr>
              <a:t>In IT </a:t>
            </a:r>
            <a:r>
              <a:rPr lang="en-US" dirty="0" err="1" smtClean="0">
                <a:solidFill>
                  <a:srgbClr val="003366"/>
                </a:solidFill>
              </a:rPr>
              <a:t>inseamna</a:t>
            </a:r>
            <a:r>
              <a:rPr lang="en-US" dirty="0" smtClean="0">
                <a:solidFill>
                  <a:srgbClr val="003366"/>
                </a:solidFill>
              </a:rPr>
              <a:t> “</a:t>
            </a:r>
            <a:r>
              <a:rPr lang="en-US" dirty="0" err="1" smtClean="0">
                <a:solidFill>
                  <a:srgbClr val="003366"/>
                </a:solidFill>
              </a:rPr>
              <a:t>intruparea</a:t>
            </a:r>
            <a:r>
              <a:rPr lang="en-US" dirty="0" smtClean="0">
                <a:solidFill>
                  <a:srgbClr val="003366"/>
                </a:solidFill>
              </a:rPr>
              <a:t>” </a:t>
            </a:r>
            <a:r>
              <a:rPr lang="en-US" dirty="0" err="1" smtClean="0">
                <a:solidFill>
                  <a:srgbClr val="003366"/>
                </a:solidFill>
              </a:rPr>
              <a:t>unui</a:t>
            </a:r>
            <a:r>
              <a:rPr lang="en-US" dirty="0" smtClean="0">
                <a:solidFill>
                  <a:srgbClr val="003366"/>
                </a:solidFill>
              </a:rPr>
              <a:t> user in </a:t>
            </a:r>
            <a:r>
              <a:rPr lang="en-US" dirty="0" err="1" smtClean="0">
                <a:solidFill>
                  <a:srgbClr val="003366"/>
                </a:solidFill>
              </a:rPr>
              <a:t>lumea</a:t>
            </a:r>
            <a:r>
              <a:rPr lang="en-US" dirty="0" smtClean="0">
                <a:solidFill>
                  <a:srgbClr val="003366"/>
                </a:solidFill>
              </a:rPr>
              <a:t> </a:t>
            </a:r>
            <a:r>
              <a:rPr lang="en-US" dirty="0" err="1" smtClean="0">
                <a:solidFill>
                  <a:srgbClr val="003366"/>
                </a:solidFill>
              </a:rPr>
              <a:t>virtuala</a:t>
            </a:r>
            <a:r>
              <a:rPr lang="en-US" dirty="0" smtClean="0">
                <a:solidFill>
                  <a:srgbClr val="003366"/>
                </a:solidFill>
              </a:rPr>
              <a:t> in forma </a:t>
            </a:r>
            <a:r>
              <a:rPr lang="en-US" dirty="0" err="1" smtClean="0">
                <a:solidFill>
                  <a:srgbClr val="003366"/>
                </a:solidFill>
              </a:rPr>
              <a:t>unui</a:t>
            </a:r>
            <a:r>
              <a:rPr lang="en-US" dirty="0" smtClean="0">
                <a:solidFill>
                  <a:srgbClr val="003366"/>
                </a:solidFill>
              </a:rPr>
              <a:t> </a:t>
            </a:r>
            <a:r>
              <a:rPr lang="en-US" dirty="0" err="1" smtClean="0">
                <a:solidFill>
                  <a:srgbClr val="003366"/>
                </a:solidFill>
              </a:rPr>
              <a:t>personaj</a:t>
            </a:r>
            <a:r>
              <a:rPr lang="en-US" dirty="0" smtClean="0">
                <a:solidFill>
                  <a:srgbClr val="003366"/>
                </a:solidFill>
              </a:rPr>
              <a:t> </a:t>
            </a:r>
            <a:r>
              <a:rPr lang="en-US" dirty="0" err="1" smtClean="0">
                <a:solidFill>
                  <a:srgbClr val="003366"/>
                </a:solidFill>
              </a:rPr>
              <a:t>sau</a:t>
            </a:r>
            <a:r>
              <a:rPr lang="en-US" dirty="0" smtClean="0">
                <a:solidFill>
                  <a:srgbClr val="003366"/>
                </a:solidFill>
              </a:rPr>
              <a:t> a </a:t>
            </a:r>
            <a:r>
              <a:rPr lang="en-US" dirty="0" err="1" smtClean="0">
                <a:solidFill>
                  <a:srgbClr val="003366"/>
                </a:solidFill>
              </a:rPr>
              <a:t>unei</a:t>
            </a:r>
            <a:r>
              <a:rPr lang="en-US" dirty="0" smtClean="0">
                <a:solidFill>
                  <a:srgbClr val="003366"/>
                </a:solidFill>
              </a:rPr>
              <a:t> </a:t>
            </a:r>
            <a:r>
              <a:rPr lang="en-US" dirty="0" err="1" smtClean="0">
                <a:solidFill>
                  <a:srgbClr val="003366"/>
                </a:solidFill>
              </a:rPr>
              <a:t>imagini</a:t>
            </a:r>
            <a:endParaRPr lang="ro-RO" dirty="0">
              <a:solidFill>
                <a:srgbClr val="003366"/>
              </a:solidFill>
            </a:endParaRPr>
          </a:p>
          <a:p>
            <a:r>
              <a:rPr lang="en-US" dirty="0" err="1" smtClean="0">
                <a:solidFill>
                  <a:srgbClr val="003366"/>
                </a:solidFill>
              </a:rPr>
              <a:t>Utilizat</a:t>
            </a:r>
            <a:r>
              <a:rPr lang="en-US" dirty="0" smtClean="0">
                <a:solidFill>
                  <a:srgbClr val="003366"/>
                </a:solidFill>
              </a:rPr>
              <a:t> in </a:t>
            </a:r>
            <a:r>
              <a:rPr lang="en-US" dirty="0" err="1" smtClean="0">
                <a:solidFill>
                  <a:srgbClr val="003366"/>
                </a:solidFill>
              </a:rPr>
              <a:t>forumurile</a:t>
            </a:r>
            <a:r>
              <a:rPr lang="en-US" dirty="0" smtClean="0">
                <a:solidFill>
                  <a:srgbClr val="003366"/>
                </a:solidFill>
              </a:rPr>
              <a:t> de </a:t>
            </a:r>
            <a:r>
              <a:rPr lang="en-US" dirty="0" err="1" smtClean="0">
                <a:solidFill>
                  <a:srgbClr val="003366"/>
                </a:solidFill>
              </a:rPr>
              <a:t>pe</a:t>
            </a:r>
            <a:r>
              <a:rPr lang="en-US" dirty="0" smtClean="0">
                <a:solidFill>
                  <a:srgbClr val="003366"/>
                </a:solidFill>
              </a:rPr>
              <a:t> internet, </a:t>
            </a:r>
            <a:r>
              <a:rPr lang="en-US" dirty="0" err="1" smtClean="0">
                <a:solidFill>
                  <a:srgbClr val="003366"/>
                </a:solidFill>
              </a:rPr>
              <a:t>programe</a:t>
            </a:r>
            <a:r>
              <a:rPr lang="en-US" dirty="0" smtClean="0">
                <a:solidFill>
                  <a:srgbClr val="003366"/>
                </a:solidFill>
              </a:rPr>
              <a:t> de instant messaging, </a:t>
            </a:r>
            <a:r>
              <a:rPr lang="en-US" dirty="0" err="1" smtClean="0">
                <a:solidFill>
                  <a:srgbClr val="003366"/>
                </a:solidFill>
              </a:rPr>
              <a:t>inteligenta</a:t>
            </a:r>
            <a:r>
              <a:rPr lang="en-US" dirty="0" smtClean="0">
                <a:solidFill>
                  <a:srgbClr val="003366"/>
                </a:solidFill>
              </a:rPr>
              <a:t> </a:t>
            </a:r>
            <a:r>
              <a:rPr lang="en-US" dirty="0" err="1" smtClean="0">
                <a:solidFill>
                  <a:srgbClr val="003366"/>
                </a:solidFill>
              </a:rPr>
              <a:t>artificiala</a:t>
            </a:r>
            <a:r>
              <a:rPr lang="en-US" dirty="0" smtClean="0">
                <a:solidFill>
                  <a:srgbClr val="003366"/>
                </a:solidFill>
              </a:rPr>
              <a:t>, internet chat, </a:t>
            </a:r>
            <a:r>
              <a:rPr lang="en-US" dirty="0" err="1" smtClean="0">
                <a:solidFill>
                  <a:srgbClr val="003366"/>
                </a:solidFill>
              </a:rPr>
              <a:t>jocuri</a:t>
            </a:r>
            <a:r>
              <a:rPr lang="en-US" dirty="0" smtClean="0">
                <a:solidFill>
                  <a:srgbClr val="003366"/>
                </a:solidFill>
              </a:rPr>
              <a:t> video</a:t>
            </a:r>
            <a:r>
              <a:rPr lang="ro-RO" dirty="0">
                <a:solidFill>
                  <a:srgbClr val="003366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14735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rgbClr val="003366"/>
                </a:solidFill>
              </a:rPr>
              <a:t>Avatar 2D </a:t>
            </a:r>
            <a:r>
              <a:rPr lang="en-US" dirty="0" err="1" smtClean="0">
                <a:solidFill>
                  <a:srgbClr val="003366"/>
                </a:solidFill>
              </a:rPr>
              <a:t>vs</a:t>
            </a:r>
            <a:r>
              <a:rPr lang="en-US" dirty="0" smtClean="0">
                <a:solidFill>
                  <a:srgbClr val="003366"/>
                </a:solidFill>
              </a:rPr>
              <a:t> Avatar 3D</a:t>
            </a:r>
            <a:r>
              <a:rPr lang="ro-RO" dirty="0">
                <a:solidFill>
                  <a:srgbClr val="003366"/>
                </a:solidFill>
              </a:rPr>
              <a:t/>
            </a:r>
            <a:br>
              <a:rPr lang="ro-RO" dirty="0">
                <a:solidFill>
                  <a:srgbClr val="003366"/>
                </a:solidFill>
              </a:rPr>
            </a:br>
            <a:endParaRPr lang="ro-RO" dirty="0">
              <a:solidFill>
                <a:srgbClr val="003366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1346137"/>
            <a:ext cx="4071713" cy="40717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346137"/>
            <a:ext cx="3886200" cy="40717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1500" y="5647899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03366"/>
                </a:solidFill>
              </a:rPr>
              <a:t>Avatar 2D</a:t>
            </a:r>
            <a:endParaRPr lang="en-US" sz="4000" dirty="0">
              <a:solidFill>
                <a:srgbClr val="00336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81115" y="5632510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03366"/>
                </a:solidFill>
              </a:rPr>
              <a:t>Avatar 3D</a:t>
            </a:r>
            <a:endParaRPr lang="en-US" sz="4000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51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927" y="1439031"/>
            <a:ext cx="2133600" cy="30622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453283"/>
            <a:ext cx="3048000" cy="304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3400" y="457200"/>
            <a:ext cx="792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 smtClean="0">
                <a:solidFill>
                  <a:srgbClr val="003366"/>
                </a:solidFill>
              </a:rPr>
              <a:t>Inteligenta</a:t>
            </a:r>
            <a:r>
              <a:rPr lang="en-US" sz="4000" dirty="0" smtClean="0">
                <a:solidFill>
                  <a:srgbClr val="003366"/>
                </a:solidFill>
              </a:rPr>
              <a:t> </a:t>
            </a:r>
            <a:r>
              <a:rPr lang="en-US" sz="4000" dirty="0" err="1" smtClean="0">
                <a:solidFill>
                  <a:srgbClr val="003366"/>
                </a:solidFill>
              </a:rPr>
              <a:t>Artificiala</a:t>
            </a:r>
            <a:r>
              <a:rPr lang="en-US" sz="4000" dirty="0" smtClean="0">
                <a:solidFill>
                  <a:srgbClr val="003366"/>
                </a:solidFill>
              </a:rPr>
              <a:t> </a:t>
            </a:r>
            <a:r>
              <a:rPr lang="en-US" sz="4000" dirty="0" err="1" smtClean="0">
                <a:solidFill>
                  <a:srgbClr val="003366"/>
                </a:solidFill>
              </a:rPr>
              <a:t>si</a:t>
            </a:r>
            <a:r>
              <a:rPr lang="en-US" sz="4000" dirty="0" smtClean="0">
                <a:solidFill>
                  <a:srgbClr val="003366"/>
                </a:solidFill>
              </a:rPr>
              <a:t> </a:t>
            </a:r>
            <a:r>
              <a:rPr lang="en-US" sz="4000" dirty="0" err="1" smtClean="0">
                <a:solidFill>
                  <a:srgbClr val="003366"/>
                </a:solidFill>
              </a:rPr>
              <a:t>Securitate</a:t>
            </a:r>
            <a:endParaRPr lang="en-US" sz="4000" dirty="0">
              <a:solidFill>
                <a:srgbClr val="003366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2000" y="4800600"/>
            <a:ext cx="312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3366"/>
                </a:solidFill>
              </a:rPr>
              <a:t>Avatar al </a:t>
            </a:r>
            <a:r>
              <a:rPr lang="en-US" sz="2400" dirty="0" err="1" smtClean="0">
                <a:solidFill>
                  <a:srgbClr val="003366"/>
                </a:solidFill>
              </a:rPr>
              <a:t>unui</a:t>
            </a:r>
            <a:r>
              <a:rPr lang="en-US" sz="2400" dirty="0" smtClean="0">
                <a:solidFill>
                  <a:srgbClr val="003366"/>
                </a:solidFill>
              </a:rPr>
              <a:t> robot </a:t>
            </a:r>
            <a:r>
              <a:rPr lang="en-US" sz="2400" dirty="0" err="1" smtClean="0">
                <a:solidFill>
                  <a:srgbClr val="003366"/>
                </a:solidFill>
              </a:rPr>
              <a:t>ce</a:t>
            </a:r>
            <a:r>
              <a:rPr lang="en-US" sz="2400" dirty="0" smtClean="0">
                <a:solidFill>
                  <a:srgbClr val="003366"/>
                </a:solidFill>
              </a:rPr>
              <a:t> </a:t>
            </a:r>
            <a:r>
              <a:rPr lang="en-US" sz="2400" dirty="0" err="1" smtClean="0">
                <a:solidFill>
                  <a:srgbClr val="003366"/>
                </a:solidFill>
              </a:rPr>
              <a:t>ofera</a:t>
            </a:r>
            <a:r>
              <a:rPr lang="en-US" sz="2400" dirty="0" smtClean="0">
                <a:solidFill>
                  <a:srgbClr val="003366"/>
                </a:solidFill>
              </a:rPr>
              <a:t> </a:t>
            </a:r>
            <a:r>
              <a:rPr lang="en-US" sz="2400" dirty="0" err="1" smtClean="0">
                <a:solidFill>
                  <a:srgbClr val="003366"/>
                </a:solidFill>
              </a:rPr>
              <a:t>servicii</a:t>
            </a:r>
            <a:r>
              <a:rPr lang="en-US" sz="2400" dirty="0" smtClean="0">
                <a:solidFill>
                  <a:srgbClr val="003366"/>
                </a:solidFill>
              </a:rPr>
              <a:t> </a:t>
            </a:r>
            <a:r>
              <a:rPr lang="en-US" sz="2400" dirty="0" err="1" smtClean="0">
                <a:solidFill>
                  <a:srgbClr val="003366"/>
                </a:solidFill>
              </a:rPr>
              <a:t>informationale</a:t>
            </a:r>
            <a:endParaRPr lang="en-US" sz="2400" dirty="0">
              <a:solidFill>
                <a:srgbClr val="00336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53000" y="4792053"/>
            <a:ext cx="3657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3366"/>
                </a:solidFill>
              </a:rPr>
              <a:t>Avatar format din </a:t>
            </a:r>
            <a:r>
              <a:rPr lang="en-US" sz="2400" dirty="0" err="1" smtClean="0">
                <a:solidFill>
                  <a:srgbClr val="003366"/>
                </a:solidFill>
              </a:rPr>
              <a:t>identicoane</a:t>
            </a:r>
            <a:r>
              <a:rPr lang="en-US" sz="2400" dirty="0" smtClean="0">
                <a:solidFill>
                  <a:srgbClr val="003366"/>
                </a:solidFill>
              </a:rPr>
              <a:t> </a:t>
            </a:r>
            <a:r>
              <a:rPr lang="en-US" sz="2400" dirty="0" err="1" smtClean="0">
                <a:solidFill>
                  <a:srgbClr val="003366"/>
                </a:solidFill>
              </a:rPr>
              <a:t>geometrice</a:t>
            </a:r>
            <a:r>
              <a:rPr lang="en-US" sz="2400" dirty="0" smtClean="0">
                <a:solidFill>
                  <a:srgbClr val="003366"/>
                </a:solidFill>
              </a:rPr>
              <a:t> </a:t>
            </a:r>
            <a:r>
              <a:rPr lang="en-US" sz="2400" dirty="0" err="1" smtClean="0">
                <a:solidFill>
                  <a:srgbClr val="003366"/>
                </a:solidFill>
              </a:rPr>
              <a:t>bazate</a:t>
            </a:r>
            <a:r>
              <a:rPr lang="en-US" sz="2400" dirty="0" smtClean="0">
                <a:solidFill>
                  <a:srgbClr val="003366"/>
                </a:solidFill>
              </a:rPr>
              <a:t> </a:t>
            </a:r>
            <a:r>
              <a:rPr lang="en-US" sz="2400" dirty="0" err="1" smtClean="0">
                <a:solidFill>
                  <a:srgbClr val="003366"/>
                </a:solidFill>
              </a:rPr>
              <a:t>pe</a:t>
            </a:r>
            <a:r>
              <a:rPr lang="en-US" sz="2400" dirty="0" smtClean="0">
                <a:solidFill>
                  <a:srgbClr val="003366"/>
                </a:solidFill>
              </a:rPr>
              <a:t> IP-</a:t>
            </a:r>
            <a:r>
              <a:rPr lang="en-US" sz="2400" dirty="0" err="1" smtClean="0">
                <a:solidFill>
                  <a:srgbClr val="003366"/>
                </a:solidFill>
              </a:rPr>
              <a:t>ul</a:t>
            </a:r>
            <a:r>
              <a:rPr lang="en-US" sz="2400" dirty="0" smtClean="0">
                <a:solidFill>
                  <a:srgbClr val="003366"/>
                </a:solidFill>
              </a:rPr>
              <a:t> </a:t>
            </a:r>
            <a:r>
              <a:rPr lang="en-US" sz="2400" dirty="0" err="1" smtClean="0">
                <a:solidFill>
                  <a:srgbClr val="003366"/>
                </a:solidFill>
              </a:rPr>
              <a:t>utilizatorului</a:t>
            </a:r>
            <a:r>
              <a:rPr lang="en-US" sz="2400" dirty="0" smtClean="0">
                <a:solidFill>
                  <a:srgbClr val="003366"/>
                </a:solidFill>
              </a:rPr>
              <a:t> care </a:t>
            </a:r>
            <a:r>
              <a:rPr lang="en-US" sz="2400" dirty="0" err="1" smtClean="0">
                <a:solidFill>
                  <a:srgbClr val="003366"/>
                </a:solidFill>
              </a:rPr>
              <a:t>posteaza</a:t>
            </a:r>
            <a:endParaRPr lang="en-US" sz="2400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00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err="1" smtClean="0">
                <a:solidFill>
                  <a:srgbClr val="003366"/>
                </a:solidFill>
              </a:rPr>
              <a:t>Descrierea</a:t>
            </a:r>
            <a:r>
              <a:rPr lang="en-US" dirty="0" smtClean="0">
                <a:solidFill>
                  <a:srgbClr val="003366"/>
                </a:solidFill>
              </a:rPr>
              <a:t> </a:t>
            </a:r>
            <a:r>
              <a:rPr lang="en-US" dirty="0" err="1" smtClean="0">
                <a:solidFill>
                  <a:srgbClr val="003366"/>
                </a:solidFill>
              </a:rPr>
              <a:t>Aplicatiei</a:t>
            </a:r>
            <a:r>
              <a:rPr lang="en-US" dirty="0" smtClean="0">
                <a:solidFill>
                  <a:srgbClr val="003366"/>
                </a:solidFill>
              </a:rPr>
              <a:t> (</a:t>
            </a:r>
            <a:r>
              <a:rPr lang="en-US" dirty="0" err="1" smtClean="0">
                <a:solidFill>
                  <a:srgbClr val="003366"/>
                </a:solidFill>
              </a:rPr>
              <a:t>interfata</a:t>
            </a:r>
            <a:r>
              <a:rPr lang="en-US" dirty="0" smtClean="0">
                <a:solidFill>
                  <a:srgbClr val="003366"/>
                </a:solidFill>
              </a:rPr>
              <a:t> </a:t>
            </a:r>
            <a:r>
              <a:rPr lang="en-US" dirty="0" err="1" smtClean="0">
                <a:solidFill>
                  <a:srgbClr val="003366"/>
                </a:solidFill>
              </a:rPr>
              <a:t>si</a:t>
            </a:r>
            <a:r>
              <a:rPr lang="en-US" dirty="0" smtClean="0">
                <a:solidFill>
                  <a:srgbClr val="003366"/>
                </a:solidFill>
              </a:rPr>
              <a:t> </a:t>
            </a:r>
            <a:r>
              <a:rPr lang="en-US" dirty="0" err="1" smtClean="0">
                <a:solidFill>
                  <a:srgbClr val="003366"/>
                </a:solidFill>
              </a:rPr>
              <a:t>utilizare</a:t>
            </a:r>
            <a:r>
              <a:rPr lang="en-US" dirty="0" smtClean="0">
                <a:solidFill>
                  <a:srgbClr val="003366"/>
                </a:solidFill>
              </a:rPr>
              <a:t>)</a:t>
            </a:r>
            <a:r>
              <a:rPr lang="ro-RO" dirty="0"/>
              <a:t/>
            </a:r>
            <a:br>
              <a:rPr lang="ro-RO" dirty="0"/>
            </a:br>
            <a:endParaRPr lang="ro-RO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55594"/>
            <a:ext cx="7315200" cy="526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33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rgbClr val="003366"/>
                </a:solidFill>
              </a:rPr>
              <a:t>Snapshot</a:t>
            </a:r>
            <a:r>
              <a:rPr lang="ro-RO" dirty="0"/>
              <a:t/>
            </a:r>
            <a:br>
              <a:rPr lang="ro-RO" dirty="0"/>
            </a:br>
            <a:endParaRPr lang="ro-RO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0" y="990600"/>
            <a:ext cx="1016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4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 smtClean="0">
                <a:solidFill>
                  <a:srgbClr val="003366"/>
                </a:solidFill>
              </a:rPr>
              <a:t>Utilitare</a:t>
            </a:r>
            <a:r>
              <a:rPr lang="en-US" dirty="0" smtClean="0">
                <a:solidFill>
                  <a:srgbClr val="003366"/>
                </a:solidFill>
              </a:rPr>
              <a:t> </a:t>
            </a:r>
            <a:r>
              <a:rPr lang="en-US" dirty="0" err="1" smtClean="0">
                <a:solidFill>
                  <a:srgbClr val="003366"/>
                </a:solidFill>
              </a:rPr>
              <a:t>folosite</a:t>
            </a:r>
            <a:r>
              <a:rPr lang="en-US" dirty="0" smtClean="0">
                <a:solidFill>
                  <a:srgbClr val="003366"/>
                </a:solidFill>
              </a:rPr>
              <a:t>: Unity</a:t>
            </a:r>
            <a:endParaRPr lang="ro-RO" dirty="0">
              <a:solidFill>
                <a:srgbClr val="00336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0"/>
            <a:ext cx="823658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67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err="1" smtClean="0">
                <a:solidFill>
                  <a:srgbClr val="003366"/>
                </a:solidFill>
              </a:rPr>
              <a:t>Tehnologii</a:t>
            </a:r>
            <a:r>
              <a:rPr lang="en-US" dirty="0" smtClean="0">
                <a:solidFill>
                  <a:srgbClr val="003366"/>
                </a:solidFill>
              </a:rPr>
              <a:t> </a:t>
            </a:r>
            <a:r>
              <a:rPr lang="en-US" dirty="0" err="1" smtClean="0">
                <a:solidFill>
                  <a:srgbClr val="003366"/>
                </a:solidFill>
              </a:rPr>
              <a:t>folosite</a:t>
            </a:r>
            <a:r>
              <a:rPr lang="en-US" dirty="0" smtClean="0">
                <a:solidFill>
                  <a:srgbClr val="003366"/>
                </a:solidFill>
              </a:rPr>
              <a:t>: </a:t>
            </a:r>
            <a:r>
              <a:rPr lang="en-US" dirty="0" err="1" smtClean="0">
                <a:solidFill>
                  <a:srgbClr val="003366"/>
                </a:solidFill>
              </a:rPr>
              <a:t>MakeHuman</a:t>
            </a:r>
            <a:r>
              <a:rPr lang="ro-RO" dirty="0"/>
              <a:t/>
            </a:r>
            <a:br>
              <a:rPr lang="ro-RO" dirty="0"/>
            </a:br>
            <a:endParaRPr lang="ro-R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66800"/>
            <a:ext cx="7427522" cy="554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3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533</TotalTime>
  <Words>213</Words>
  <Application>Microsoft Office PowerPoint</Application>
  <PresentationFormat>On-screen Show (4:3)</PresentationFormat>
  <Paragraphs>40</Paragraphs>
  <Slides>12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Apex</vt:lpstr>
      <vt:lpstr>Crearea de avataruri personalizate</vt:lpstr>
      <vt:lpstr>Cuprins </vt:lpstr>
      <vt:lpstr>Avatarul</vt:lpstr>
      <vt:lpstr>Avatar 2D vs Avatar 3D </vt:lpstr>
      <vt:lpstr>PowerPoint Presentation</vt:lpstr>
      <vt:lpstr>Descrierea Aplicatiei (interfata si utilizare) </vt:lpstr>
      <vt:lpstr>Snapshot </vt:lpstr>
      <vt:lpstr>Utilitare folosite: Unity</vt:lpstr>
      <vt:lpstr>Tehnologii folosite: MakeHuman </vt:lpstr>
      <vt:lpstr>De ce Unity si MakeHuman?</vt:lpstr>
      <vt:lpstr>Concluzii 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 Your Tags</dc:title>
  <dc:creator>Mihai</dc:creator>
  <cp:lastModifiedBy>Inziko</cp:lastModifiedBy>
  <cp:revision>60</cp:revision>
  <dcterms:created xsi:type="dcterms:W3CDTF">2006-08-16T00:00:00Z</dcterms:created>
  <dcterms:modified xsi:type="dcterms:W3CDTF">2017-09-04T08:15:41Z</dcterms:modified>
</cp:coreProperties>
</file>